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59" r:id="rId2"/>
    <p:sldId id="263"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43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a:srgbClr val="990000"/>
    <a:srgbClr val="663300"/>
    <a:srgbClr val="FAF7FF"/>
    <a:srgbClr val="CCFFCC"/>
    <a:srgbClr val="99FF66"/>
    <a:srgbClr val="003300"/>
    <a:srgbClr val="A3B9FF"/>
    <a:srgbClr val="BAE8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488" y="90"/>
      </p:cViewPr>
      <p:guideLst>
        <p:guide orient="horz" pos="443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C536D37B-0EC0-48B7-9867-A8F15B6F4782}" type="datetimeFigureOut">
              <a:rPr kumimoji="1" lang="ja-JP" altLang="en-US" smtClean="0"/>
              <a:t>2022/4/19</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A8E03239-FB55-4874-9130-A1F90149C8B5}" type="slidenum">
              <a:rPr kumimoji="1" lang="ja-JP" altLang="en-US" smtClean="0"/>
              <a:t>‹#›</a:t>
            </a:fld>
            <a:endParaRPr kumimoji="1" lang="ja-JP" altLang="en-US"/>
          </a:p>
        </p:txBody>
      </p:sp>
    </p:spTree>
    <p:extLst>
      <p:ext uri="{BB962C8B-B14F-4D97-AF65-F5344CB8AC3E}">
        <p14:creationId xmlns:p14="http://schemas.microsoft.com/office/powerpoint/2010/main" val="18146342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1</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2</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2022/4/19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462423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2022/4/19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182955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73264"/>
            <a:ext cx="3357563" cy="1220822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2022/4/19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7597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2022/4/19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911902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2022/4/19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185741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2022/4/19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78154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1A8DAA4-CAAD-4467-B8F1-BB938B2BA216}" type="datetimeFigureOut">
              <a:rPr kumimoji="1" lang="ja-JP" altLang="en-US" smtClean="0"/>
              <a:t>2022/4/19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669392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1A8DAA4-CAAD-4467-B8F1-BB938B2BA216}" type="datetimeFigureOut">
              <a:rPr kumimoji="1" lang="ja-JP" altLang="en-US" smtClean="0"/>
              <a:t>2022/4/19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05464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1A8DAA4-CAAD-4467-B8F1-BB938B2BA216}" type="datetimeFigureOut">
              <a:rPr kumimoji="1" lang="ja-JP" altLang="en-US" smtClean="0"/>
              <a:t>2022/4/19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949134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8"/>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2022/4/19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1979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2022/4/19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76304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1A8DAA4-CAAD-4467-B8F1-BB938B2BA216}" type="datetimeFigureOut">
              <a:rPr kumimoji="1" lang="ja-JP" altLang="en-US" smtClean="0"/>
              <a:t>2022/4/19</a:t>
            </a:fld>
            <a:endParaRPr kumimoji="1" lang="ja-JP" altLang="en-US"/>
          </a:p>
        </p:txBody>
      </p:sp>
      <p:sp>
        <p:nvSpPr>
          <p:cNvPr id="5" name="フッター プレースホルダー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923273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角丸四角形 60"/>
          <p:cNvSpPr/>
          <p:nvPr/>
        </p:nvSpPr>
        <p:spPr>
          <a:xfrm>
            <a:off x="615769" y="3131096"/>
            <a:ext cx="5626461" cy="2686000"/>
          </a:xfrm>
          <a:prstGeom prst="roundRect">
            <a:avLst>
              <a:gd name="adj" fmla="val 1899"/>
            </a:avLst>
          </a:prstGeom>
          <a:solidFill>
            <a:srgbClr val="FF9900"/>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chemeClr val="bg1"/>
              </a:solidFill>
              <a:latin typeface="HGSｺﾞｼｯｸE" panose="020B0900000000000000" pitchFamily="50" charset="-128"/>
              <a:ea typeface="HGSｺﾞｼｯｸE" panose="020B0900000000000000" pitchFamily="50" charset="-128"/>
            </a:endParaRPr>
          </a:p>
        </p:txBody>
      </p:sp>
      <p:sp>
        <p:nvSpPr>
          <p:cNvPr id="30" name="角丸四角形 29"/>
          <p:cNvSpPr/>
          <p:nvPr/>
        </p:nvSpPr>
        <p:spPr>
          <a:xfrm>
            <a:off x="713019" y="3296816"/>
            <a:ext cx="5431959" cy="2376264"/>
          </a:xfrm>
          <a:prstGeom prst="roundRect">
            <a:avLst>
              <a:gd name="adj" fmla="val 2131"/>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chemeClr val="bg1"/>
              </a:solidFill>
              <a:latin typeface="HGSｺﾞｼｯｸE" panose="020B0900000000000000" pitchFamily="50" charset="-128"/>
              <a:ea typeface="HGSｺﾞｼｯｸE" panose="020B0900000000000000" pitchFamily="50" charset="-128"/>
            </a:endParaRPr>
          </a:p>
        </p:txBody>
      </p:sp>
      <p:sp>
        <p:nvSpPr>
          <p:cNvPr id="1047" name="正方形/長方形 1046"/>
          <p:cNvSpPr/>
          <p:nvPr/>
        </p:nvSpPr>
        <p:spPr>
          <a:xfrm>
            <a:off x="404664" y="2576736"/>
            <a:ext cx="6048672" cy="7049915"/>
          </a:xfrm>
          <a:prstGeom prst="rect">
            <a:avLst/>
          </a:prstGeom>
          <a:noFill/>
          <a:ln w="38100">
            <a:solidFill>
              <a:srgbClr val="FF990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400" dirty="0" smtClean="0">
              <a:solidFill>
                <a:schemeClr val="bg1"/>
              </a:solidFill>
              <a:latin typeface="HGSｺﾞｼｯｸE" panose="020B0900000000000000" pitchFamily="50" charset="-128"/>
              <a:ea typeface="HGSｺﾞｼｯｸE" panose="020B0900000000000000" pitchFamily="50" charset="-128"/>
            </a:endParaRPr>
          </a:p>
        </p:txBody>
      </p:sp>
      <p:sp>
        <p:nvSpPr>
          <p:cNvPr id="11" name="正方形/長方形 10"/>
          <p:cNvSpPr/>
          <p:nvPr/>
        </p:nvSpPr>
        <p:spPr>
          <a:xfrm>
            <a:off x="404664" y="2576736"/>
            <a:ext cx="6048065" cy="488527"/>
          </a:xfrm>
          <a:prstGeom prst="rect">
            <a:avLst/>
          </a:prstGeom>
          <a:solidFill>
            <a:srgbClr val="FF9900"/>
          </a:solidFill>
          <a:ln w="9525">
            <a:noFill/>
          </a:ln>
        </p:spPr>
        <p:style>
          <a:lnRef idx="2">
            <a:schemeClr val="dk1"/>
          </a:lnRef>
          <a:fillRef idx="1">
            <a:schemeClr val="lt1"/>
          </a:fillRef>
          <a:effectRef idx="0">
            <a:schemeClr val="dk1"/>
          </a:effectRef>
          <a:fontRef idx="minor">
            <a:schemeClr val="dk1"/>
          </a:fontRef>
        </p:style>
        <p:txBody>
          <a:bodyPr rtlCol="0" anchor="b" anchorCtr="0"/>
          <a:lstStyle/>
          <a:p>
            <a:pPr algn="ct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宣言して取組みます</a:t>
            </a:r>
            <a:endParaRPr kumimoji="1" lang="en-US" altLang="ja-JP"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361788" y="2288704"/>
            <a:ext cx="6134423" cy="288602"/>
          </a:xfrm>
          <a:prstGeom prst="rect">
            <a:avLst/>
          </a:prstGeom>
          <a:no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smtClean="0">
                <a:solidFill>
                  <a:schemeClr val="tx1"/>
                </a:solidFill>
                <a:latin typeface="HGSｺﾞｼｯｸE" panose="020B0900000000000000" pitchFamily="50" charset="-128"/>
                <a:ea typeface="HGSｺﾞｼｯｸE" panose="020B0900000000000000" pitchFamily="50" charset="-128"/>
              </a:rPr>
              <a:t>ＦＡＸまたは郵送にてご応募ください</a:t>
            </a:r>
          </a:p>
        </p:txBody>
      </p:sp>
      <p:sp>
        <p:nvSpPr>
          <p:cNvPr id="5" name="二等辺三角形 4"/>
          <p:cNvSpPr/>
          <p:nvPr/>
        </p:nvSpPr>
        <p:spPr>
          <a:xfrm>
            <a:off x="2955955" y="128464"/>
            <a:ext cx="946090" cy="288032"/>
          </a:xfrm>
          <a:prstGeom prst="triangle">
            <a:avLst>
              <a:gd name="adj" fmla="val 47335"/>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4" name="グループ化 23"/>
          <p:cNvGrpSpPr/>
          <p:nvPr/>
        </p:nvGrpSpPr>
        <p:grpSpPr>
          <a:xfrm>
            <a:off x="405270" y="1280592"/>
            <a:ext cx="6047459" cy="946723"/>
            <a:chOff x="464141" y="1428947"/>
            <a:chExt cx="6047459" cy="946723"/>
          </a:xfrm>
        </p:grpSpPr>
        <p:sp>
          <p:nvSpPr>
            <p:cNvPr id="56" name="角丸四角形 55"/>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smtClean="0">
                  <a:solidFill>
                    <a:sysClr val="windowText" lastClr="000000"/>
                  </a:solidFill>
                  <a:latin typeface="HGPｺﾞｼｯｸE" panose="020B0900000000000000" pitchFamily="50" charset="-128"/>
                  <a:ea typeface="HGPｺﾞｼｯｸE" panose="020B0900000000000000" pitchFamily="50" charset="-128"/>
                </a:rPr>
                <a:t>　　健康企業宣言</a:t>
              </a:r>
              <a:r>
                <a:rPr lang="en-US" altLang="ja-JP" sz="3200" baseline="40000" dirty="0" smtClean="0">
                  <a:solidFill>
                    <a:sysClr val="windowText" lastClr="000000"/>
                  </a:solidFill>
                  <a:latin typeface="HGPｺﾞｼｯｸE" panose="020B0900000000000000" pitchFamily="50" charset="-128"/>
                  <a:ea typeface="HGPｺﾞｼｯｸE" panose="020B0900000000000000" pitchFamily="50" charset="-128"/>
                </a:rPr>
                <a:t>®</a:t>
              </a:r>
              <a:r>
                <a:rPr lang="ja-JP" altLang="en-US" sz="2800" dirty="0" smtClean="0">
                  <a:solidFill>
                    <a:sysClr val="windowText" lastClr="000000"/>
                  </a:solidFill>
                  <a:latin typeface="HGPｺﾞｼｯｸE" panose="020B0900000000000000" pitchFamily="50" charset="-128"/>
                  <a:ea typeface="HGPｺﾞｼｯｸE" panose="020B0900000000000000" pitchFamily="50" charset="-128"/>
                </a:rPr>
                <a:t>Ｓｔｅｐ２</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grpSp>
          <p:nvGrpSpPr>
            <p:cNvPr id="18" name="グループ化 17"/>
            <p:cNvGrpSpPr/>
            <p:nvPr/>
          </p:nvGrpSpPr>
          <p:grpSpPr>
            <a:xfrm>
              <a:off x="673391" y="1523539"/>
              <a:ext cx="871025" cy="794786"/>
              <a:chOff x="105415" y="379143"/>
              <a:chExt cx="871025" cy="794786"/>
            </a:xfrm>
          </p:grpSpPr>
          <p:sp>
            <p:nvSpPr>
              <p:cNvPr id="2" name="円/楕円 1"/>
              <p:cNvSpPr/>
              <p:nvPr/>
            </p:nvSpPr>
            <p:spPr>
              <a:xfrm>
                <a:off x="105415" y="379143"/>
                <a:ext cx="871025" cy="794786"/>
              </a:xfrm>
              <a:prstGeom prst="ellipse">
                <a:avLst/>
              </a:prstGeom>
              <a:solidFill>
                <a:schemeClr val="bg1"/>
              </a:solidFill>
              <a:ln w="952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HGSｺﾞｼｯｸE" panose="020B0900000000000000" pitchFamily="50" charset="-128"/>
                  <a:ea typeface="HGSｺﾞｼｯｸE" panose="020B0900000000000000" pitchFamily="50" charset="-128"/>
                </a:endParaRPr>
              </a:p>
            </p:txBody>
          </p:sp>
          <p:sp>
            <p:nvSpPr>
              <p:cNvPr id="57" name="正方形/長方形 56"/>
              <p:cNvSpPr/>
              <p:nvPr/>
            </p:nvSpPr>
            <p:spPr>
              <a:xfrm>
                <a:off x="211366" y="427864"/>
                <a:ext cx="659124" cy="63670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latin typeface="HGSｺﾞｼｯｸE" panose="020B0900000000000000" pitchFamily="50" charset="-128"/>
                    <a:ea typeface="HGSｺﾞｼｯｸE" panose="020B0900000000000000" pitchFamily="50" charset="-128"/>
                  </a:rPr>
                  <a:t>応募</a:t>
                </a:r>
                <a:endParaRPr lang="en-US" altLang="ja-JP" dirty="0" smtClean="0">
                  <a:latin typeface="HGSｺﾞｼｯｸE" panose="020B0900000000000000" pitchFamily="50" charset="-128"/>
                  <a:ea typeface="HGSｺﾞｼｯｸE" panose="020B0900000000000000" pitchFamily="50" charset="-128"/>
                </a:endParaRPr>
              </a:p>
              <a:p>
                <a:pPr algn="ctr"/>
                <a:r>
                  <a:rPr lang="ja-JP" altLang="en-US" dirty="0" smtClean="0">
                    <a:latin typeface="HGSｺﾞｼｯｸE" panose="020B0900000000000000" pitchFamily="50" charset="-128"/>
                    <a:ea typeface="HGSｺﾞｼｯｸE" panose="020B0900000000000000" pitchFamily="50" charset="-128"/>
                  </a:rPr>
                  <a:t>用紙</a:t>
                </a:r>
                <a:endParaRPr kumimoji="1" lang="ja-JP" altLang="en-US" dirty="0">
                  <a:latin typeface="HGSｺﾞｼｯｸE" panose="020B0900000000000000" pitchFamily="50" charset="-128"/>
                  <a:ea typeface="HGSｺﾞｼｯｸE" panose="020B0900000000000000" pitchFamily="50" charset="-128"/>
                </a:endParaRPr>
              </a:p>
            </p:txBody>
          </p:sp>
        </p:grpSp>
        <p:sp>
          <p:nvSpPr>
            <p:cNvPr id="22" name="正方形/長方形 21"/>
            <p:cNvSpPr/>
            <p:nvPr/>
          </p:nvSpPr>
          <p:spPr>
            <a:xfrm>
              <a:off x="1843678" y="1428947"/>
              <a:ext cx="3213724" cy="430887"/>
            </a:xfrm>
            <a:prstGeom prst="rect">
              <a:avLst/>
            </a:prstGeom>
          </p:spPr>
          <p:txBody>
            <a:bodyPr wrap="square">
              <a:spAutoFit/>
            </a:bodyPr>
            <a:lstStyle/>
            <a:p>
              <a:r>
                <a:rPr lang="ja-JP" altLang="en-US" sz="1100" dirty="0" smtClean="0">
                  <a:solidFill>
                    <a:srgbClr val="FF0000"/>
                  </a:solidFill>
                  <a:latin typeface="HGP創英角ｺﾞｼｯｸUB" panose="020B0900000000000000" pitchFamily="50" charset="-128"/>
                  <a:ea typeface="HGP創英角ｺﾞｼｯｸUB" panose="020B0900000000000000" pitchFamily="50" charset="-128"/>
                </a:rPr>
                <a:t>従業員の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活気ある職場は社員の健康づくりから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46" name="正方形/長方形 45"/>
          <p:cNvSpPr/>
          <p:nvPr/>
        </p:nvSpPr>
        <p:spPr>
          <a:xfrm>
            <a:off x="2392708" y="9561512"/>
            <a:ext cx="2072585" cy="305350"/>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伊藤忠連合健康</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保険組合</a:t>
            </a:r>
            <a:endPar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880563881"/>
              </p:ext>
            </p:extLst>
          </p:nvPr>
        </p:nvGraphicFramePr>
        <p:xfrm>
          <a:off x="600742" y="9047407"/>
          <a:ext cx="5656516" cy="586113"/>
        </p:xfrm>
        <a:graphic>
          <a:graphicData uri="http://schemas.openxmlformats.org/drawingml/2006/table">
            <a:tbl>
              <a:tblPr firstRow="1" bandRow="1">
                <a:tableStyleId>{5C22544A-7EE6-4342-B048-85BDC9FD1C3A}</a:tableStyleId>
              </a:tblPr>
              <a:tblGrid>
                <a:gridCol w="2985412">
                  <a:extLst>
                    <a:ext uri="{9D8B030D-6E8A-4147-A177-3AD203B41FA5}">
                      <a16:colId xmlns:a16="http://schemas.microsoft.com/office/drawing/2014/main" val="20000"/>
                    </a:ext>
                  </a:extLst>
                </a:gridCol>
                <a:gridCol w="2671104">
                  <a:extLst>
                    <a:ext uri="{9D8B030D-6E8A-4147-A177-3AD203B41FA5}">
                      <a16:colId xmlns:a16="http://schemas.microsoft.com/office/drawing/2014/main" val="20001"/>
                    </a:ext>
                  </a:extLst>
                </a:gridCol>
              </a:tblGrid>
              <a:tr h="151320">
                <a:tc>
                  <a:txBody>
                    <a:bodyPr/>
                    <a:lstStyle/>
                    <a:p>
                      <a:r>
                        <a:rPr kumimoji="1" lang="ja-JP" altLang="en-US" sz="1200" b="0"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ホームページでの紹介を</a:t>
                      </a:r>
                      <a:r>
                        <a:rPr kumimoji="1" lang="ja-JP" altLang="en-US" sz="1200" b="1"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希望しない</a:t>
                      </a:r>
                      <a:endParaRPr kumimoji="1" lang="ja-JP" altLang="en-US" dirty="0"/>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a:t>
                      </a:r>
                      <a:endParaRPr kumimoji="1" lang="en-US" altLang="ja-JP" sz="1600" b="1"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endParaRPr>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1724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smtClean="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ホームページで、健康企業宣言をされた事業所を紹介します</a:t>
                      </a:r>
                      <a:r>
                        <a:rPr kumimoji="1" lang="ja-JP" altLang="en-US" sz="8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800" b="0" i="0" u="sng"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掲載を希望しない場合に限り</a:t>
                      </a:r>
                      <a:r>
                        <a:rPr kumimoji="1" lang="ja-JP" altLang="en-US"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チェックをお願いします。</a:t>
                      </a:r>
                      <a:endParaRPr kumimoji="1" lang="en-US" altLang="ja-JP"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extLst>
                  <a:ext uri="{0D108BD9-81ED-4DB2-BD59-A6C34878D82A}">
                    <a16:rowId xmlns:a16="http://schemas.microsoft.com/office/drawing/2014/main" val="10001"/>
                  </a:ext>
                </a:extLst>
              </a:tr>
              <a:tr h="22035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応募及び審査の情報は健康企業宣言東京推進協議会・健康保険組合連合会東京連合会へ提供を行いますのでご了承ください。</a:t>
                      </a:r>
                      <a:endParaRPr kumimoji="1" lang="en-US" altLang="ja-JP"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extLst>
                  <a:ext uri="{0D108BD9-81ED-4DB2-BD59-A6C34878D82A}">
                    <a16:rowId xmlns:a16="http://schemas.microsoft.com/office/drawing/2014/main" val="10002"/>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865185746"/>
              </p:ext>
            </p:extLst>
          </p:nvPr>
        </p:nvGraphicFramePr>
        <p:xfrm>
          <a:off x="1315019" y="344488"/>
          <a:ext cx="4227962" cy="869418"/>
        </p:xfrm>
        <a:graphic>
          <a:graphicData uri="http://schemas.openxmlformats.org/drawingml/2006/table">
            <a:tbl>
              <a:tblPr firstRow="1" bandRow="1">
                <a:tableStyleId>{5C22544A-7EE6-4342-B048-85BDC9FD1C3A}</a:tableStyleId>
              </a:tblPr>
              <a:tblGrid>
                <a:gridCol w="4227962">
                  <a:extLst>
                    <a:ext uri="{9D8B030D-6E8A-4147-A177-3AD203B41FA5}">
                      <a16:colId xmlns:a16="http://schemas.microsoft.com/office/drawing/2014/main" val="20000"/>
                    </a:ext>
                  </a:extLst>
                </a:gridCol>
              </a:tblGrid>
              <a:tr h="2484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FAX</a:t>
                      </a:r>
                      <a:r>
                        <a:rPr kumimoji="1" lang="ja-JP" altLang="en-US" sz="16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送信先</a:t>
                      </a:r>
                      <a:r>
                        <a:rPr kumimoji="1" lang="ja-JP" altLang="en-US" sz="16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：伊藤忠連合健康</a:t>
                      </a:r>
                      <a:r>
                        <a:rPr kumimoji="1" lang="ja-JP" altLang="en-US" sz="16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保険組合　宛</a:t>
                      </a:r>
                    </a:p>
                  </a:txBody>
                  <a:tcPr marL="90000" marT="0"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solidFill>
                      <a:srgbClr val="FF9900"/>
                    </a:solidFill>
                  </a:tcPr>
                </a:tc>
                <a:extLst>
                  <a:ext uri="{0D108BD9-81ED-4DB2-BD59-A6C34878D82A}">
                    <a16:rowId xmlns:a16="http://schemas.microsoft.com/office/drawing/2014/main" val="10000"/>
                  </a:ext>
                </a:extLst>
              </a:tr>
              <a:tr h="41074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03-3662-9955</a:t>
                      </a:r>
                      <a:endParaRPr kumimoji="1" lang="ja-JP" altLang="en-US" sz="28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a:txBody>
                  <a:tcPr marL="90000" marT="0"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9429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HGSｺﾞｼｯｸM" panose="020B0600000000000000" pitchFamily="50" charset="-128"/>
                          <a:ea typeface="HGSｺﾞｼｯｸM" panose="020B0600000000000000" pitchFamily="50" charset="-128"/>
                        </a:rPr>
                        <a:t>おかけ間違いに</a:t>
                      </a:r>
                      <a:r>
                        <a:rPr lang="ja-JP" altLang="en-US" sz="1200" b="1" dirty="0" smtClean="0">
                          <a:solidFill>
                            <a:schemeClr val="tx1"/>
                          </a:solidFill>
                          <a:latin typeface="HGSｺﾞｼｯｸM" panose="020B0600000000000000" pitchFamily="50" charset="-128"/>
                          <a:ea typeface="HGSｺﾞｼｯｸM" panose="020B0600000000000000" pitchFamily="50" charset="-128"/>
                        </a:rPr>
                        <a:t>ご注意ください</a:t>
                      </a:r>
                      <a:endParaRPr kumimoji="1" lang="ja-JP" altLang="en-US" sz="1200" b="1" dirty="0" smtClean="0">
                        <a:solidFill>
                          <a:schemeClr val="tx1"/>
                        </a:solidFill>
                        <a:latin typeface="HGSｺﾞｼｯｸM" panose="020B0600000000000000" pitchFamily="50" charset="-128"/>
                        <a:ea typeface="HGSｺﾞｼｯｸM" panose="020B0600000000000000" pitchFamily="50" charset="-128"/>
                      </a:endParaRPr>
                    </a:p>
                  </a:txBody>
                  <a:tcPr marL="90000" marT="0"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solidFill>
                      <a:srgbClr val="FF9900"/>
                    </a:solidFill>
                  </a:tcPr>
                </a:tc>
                <a:extLst>
                  <a:ext uri="{0D108BD9-81ED-4DB2-BD59-A6C34878D82A}">
                    <a16:rowId xmlns:a16="http://schemas.microsoft.com/office/drawing/2014/main" val="10002"/>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425026596"/>
              </p:ext>
            </p:extLst>
          </p:nvPr>
        </p:nvGraphicFramePr>
        <p:xfrm>
          <a:off x="705256" y="3284770"/>
          <a:ext cx="5372825" cy="2378652"/>
        </p:xfrm>
        <a:graphic>
          <a:graphicData uri="http://schemas.openxmlformats.org/drawingml/2006/table">
            <a:tbl>
              <a:tblPr firstRow="1" bandRow="1">
                <a:tableStyleId>{5C22544A-7EE6-4342-B048-85BDC9FD1C3A}</a:tableStyleId>
              </a:tblPr>
              <a:tblGrid>
                <a:gridCol w="1247858">
                  <a:extLst>
                    <a:ext uri="{9D8B030D-6E8A-4147-A177-3AD203B41FA5}">
                      <a16:colId xmlns:a16="http://schemas.microsoft.com/office/drawing/2014/main" val="20000"/>
                    </a:ext>
                  </a:extLst>
                </a:gridCol>
                <a:gridCol w="4124967">
                  <a:extLst>
                    <a:ext uri="{9D8B030D-6E8A-4147-A177-3AD203B41FA5}">
                      <a16:colId xmlns:a16="http://schemas.microsoft.com/office/drawing/2014/main" val="20001"/>
                    </a:ext>
                  </a:extLst>
                </a:gridCol>
              </a:tblGrid>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健診・重症化予防に取り組みます。</a:t>
                      </a:r>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健康管理・安全衛生活動に取り組みます。</a:t>
                      </a:r>
                    </a:p>
                  </a:txBody>
                  <a:tcPr anchor="b">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メンタルヘルス対策に取り組みます。</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過重労働防止に取り組みます。</a:t>
                      </a:r>
                      <a:endParaRPr kumimoji="1" lang="en-US" altLang="ja-JP"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感染症予防対策に取り組みます。</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健康経営</a:t>
                      </a:r>
                      <a:r>
                        <a:rPr kumimoji="1" lang="en-US" altLang="ja-JP" sz="1400" b="0" baseline="30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に取り組みます。</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1833151164"/>
              </p:ext>
            </p:extLst>
          </p:nvPr>
        </p:nvGraphicFramePr>
        <p:xfrm>
          <a:off x="605459" y="6074338"/>
          <a:ext cx="5631853" cy="2983118"/>
        </p:xfrm>
        <a:graphic>
          <a:graphicData uri="http://schemas.openxmlformats.org/drawingml/2006/table">
            <a:tbl>
              <a:tblPr firstRow="1" bandRow="1">
                <a:tableStyleId>{5C22544A-7EE6-4342-B048-85BDC9FD1C3A}</a:tableStyleId>
              </a:tblPr>
              <a:tblGrid>
                <a:gridCol w="1311373">
                  <a:extLst>
                    <a:ext uri="{9D8B030D-6E8A-4147-A177-3AD203B41FA5}">
                      <a16:colId xmlns:a16="http://schemas.microsoft.com/office/drawing/2014/main" val="20000"/>
                    </a:ext>
                  </a:extLst>
                </a:gridCol>
                <a:gridCol w="1518426">
                  <a:extLst>
                    <a:ext uri="{9D8B030D-6E8A-4147-A177-3AD203B41FA5}">
                      <a16:colId xmlns:a16="http://schemas.microsoft.com/office/drawing/2014/main" val="20001"/>
                    </a:ext>
                  </a:extLst>
                </a:gridCol>
                <a:gridCol w="1395871">
                  <a:extLst>
                    <a:ext uri="{9D8B030D-6E8A-4147-A177-3AD203B41FA5}">
                      <a16:colId xmlns:a16="http://schemas.microsoft.com/office/drawing/2014/main" val="20002"/>
                    </a:ext>
                  </a:extLst>
                </a:gridCol>
                <a:gridCol w="1406183">
                  <a:extLst>
                    <a:ext uri="{9D8B030D-6E8A-4147-A177-3AD203B41FA5}">
                      <a16:colId xmlns:a16="http://schemas.microsoft.com/office/drawing/2014/main" val="20003"/>
                    </a:ext>
                  </a:extLst>
                </a:gridCol>
              </a:tblGrid>
              <a:tr h="381642">
                <a:tc>
                  <a:txBody>
                    <a:bodyPr/>
                    <a:lstStyle/>
                    <a:p>
                      <a:pPr algn="ctr"/>
                      <a:r>
                        <a:rPr kumimoji="1" lang="ja-JP" altLang="en-US" sz="1200" b="0" dirty="0" smtClean="0">
                          <a:solidFill>
                            <a:schemeClr val="tx1"/>
                          </a:solidFill>
                          <a:latin typeface="HGSｺﾞｼｯｸM" panose="020B0600000000000000" pitchFamily="50" charset="-128"/>
                          <a:ea typeface="HGSｺﾞｼｯｸM" panose="020B0600000000000000" pitchFamily="50" charset="-128"/>
                        </a:rPr>
                        <a:t>健康企業宣言日</a:t>
                      </a:r>
                      <a:endParaRPr kumimoji="1" lang="ja-JP" altLang="en-US" sz="1200" b="0" dirty="0">
                        <a:solidFill>
                          <a:schemeClr val="tx1"/>
                        </a:solidFill>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kumimoji="1" lang="ja-JP" altLang="en-US" sz="1200" b="0" dirty="0" smtClean="0">
                          <a:solidFill>
                            <a:schemeClr val="tx1"/>
                          </a:solidFill>
                          <a:latin typeface="HGSｺﾞｼｯｸM" panose="020B0600000000000000" pitchFamily="50" charset="-128"/>
                          <a:ea typeface="HGSｺﾞｼｯｸM" panose="020B0600000000000000" pitchFamily="50" charset="-128"/>
                        </a:rPr>
                        <a:t>　　　　</a:t>
                      </a:r>
                      <a:r>
                        <a:rPr kumimoji="1" lang="ja-JP" altLang="en-US" sz="1400" b="0" dirty="0" smtClean="0">
                          <a:solidFill>
                            <a:schemeClr val="tx1"/>
                          </a:solidFill>
                          <a:latin typeface="HGSｺﾞｼｯｸM" panose="020B0600000000000000" pitchFamily="50" charset="-128"/>
                          <a:ea typeface="HGSｺﾞｼｯｸM" panose="020B0600000000000000" pitchFamily="50" charset="-128"/>
                        </a:rPr>
                        <a:t>　</a:t>
                      </a:r>
                      <a:r>
                        <a:rPr kumimoji="1" lang="ja-JP" altLang="en-US" sz="1400" b="0" dirty="0" smtClean="0">
                          <a:solidFill>
                            <a:schemeClr val="tx1"/>
                          </a:solidFill>
                          <a:latin typeface="HGSｺﾞｼｯｸM" panose="020B0600000000000000" pitchFamily="50" charset="-128"/>
                          <a:ea typeface="HGSｺﾞｼｯｸM" panose="020B0600000000000000" pitchFamily="50" charset="-128"/>
                        </a:rPr>
                        <a:t>令和</a:t>
                      </a:r>
                      <a:r>
                        <a:rPr kumimoji="1" lang="ja-JP" altLang="en-US" sz="1400" b="0" dirty="0" smtClean="0">
                          <a:solidFill>
                            <a:schemeClr val="tx1"/>
                          </a:solidFill>
                          <a:latin typeface="HGSｺﾞｼｯｸM" panose="020B0600000000000000" pitchFamily="50" charset="-128"/>
                          <a:ea typeface="HGSｺﾞｼｯｸM" panose="020B0600000000000000" pitchFamily="50" charset="-128"/>
                        </a:rPr>
                        <a:t>　　年　　月　　日</a:t>
                      </a:r>
                      <a:endParaRPr kumimoji="1" lang="ja-JP" altLang="en-US" sz="1400" b="0" dirty="0">
                        <a:solidFill>
                          <a:schemeClr val="tx1"/>
                        </a:solidFill>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0000"/>
                  </a:ext>
                </a:extLst>
              </a:tr>
              <a:tr h="397778">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銀の証</a:t>
                      </a:r>
                      <a:r>
                        <a:rPr kumimoji="1" lang="ja-JP" altLang="en-US" sz="1200" baseline="0" dirty="0" smtClean="0">
                          <a:latin typeface="HGSｺﾞｼｯｸM" panose="020B0600000000000000" pitchFamily="50" charset="-128"/>
                          <a:ea typeface="HGSｺﾞｼｯｸM" panose="020B0600000000000000" pitchFamily="50" charset="-128"/>
                        </a:rPr>
                        <a:t> </a:t>
                      </a:r>
                      <a:r>
                        <a:rPr kumimoji="1" lang="ja-JP" altLang="en-US" sz="1200" dirty="0" smtClean="0">
                          <a:latin typeface="HGSｺﾞｼｯｸM" panose="020B0600000000000000" pitchFamily="50" charset="-128"/>
                          <a:ea typeface="HGSｺﾞｼｯｸM" panose="020B0600000000000000" pitchFamily="50" charset="-128"/>
                        </a:rPr>
                        <a:t>認定番号</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898525" indent="0" algn="l"/>
                      <a:r>
                        <a:rPr kumimoji="1" lang="ja-JP" altLang="en-US" sz="1400" baseline="0" dirty="0" smtClean="0">
                          <a:latin typeface="HGSｺﾞｼｯｸM" panose="020B0600000000000000" pitchFamily="50" charset="-128"/>
                          <a:ea typeface="HGSｺﾞｼｯｸM" panose="020B0600000000000000" pitchFamily="50" charset="-128"/>
                        </a:rPr>
                        <a:t>健 銀　第　　　　　　号</a:t>
                      </a:r>
                      <a:endParaRPr kumimoji="1" lang="en-US" altLang="ja-JP" sz="14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397778">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事業所記号</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0002"/>
                  </a:ext>
                </a:extLst>
              </a:tr>
              <a:tr h="273094">
                <a:tc>
                  <a:txBody>
                    <a:bodyPr/>
                    <a:lstStyle/>
                    <a:p>
                      <a:pPr algn="ctr"/>
                      <a:r>
                        <a:rPr kumimoji="1" lang="ja-JP" altLang="en-US" sz="1000" dirty="0" smtClean="0">
                          <a:latin typeface="HGSｺﾞｼｯｸM" panose="020B0600000000000000" pitchFamily="50" charset="-128"/>
                          <a:ea typeface="HGSｺﾞｼｯｸM" panose="020B0600000000000000" pitchFamily="50" charset="-128"/>
                        </a:rPr>
                        <a:t>フリガナ</a:t>
                      </a:r>
                      <a:endParaRPr kumimoji="1" lang="ja-JP" altLang="en-US" sz="10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algn="ct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371510">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事 業 所 名</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10004"/>
                  </a:ext>
                </a:extLst>
              </a:tr>
              <a:tr h="0">
                <a:tc>
                  <a:txBody>
                    <a:bodyPr/>
                    <a:lstStyle/>
                    <a:p>
                      <a:pPr algn="ctr"/>
                      <a:r>
                        <a:rPr kumimoji="1" lang="ja-JP" altLang="en-US" sz="1100" dirty="0" smtClean="0">
                          <a:latin typeface="HGSｺﾞｼｯｸM" panose="020B0600000000000000" pitchFamily="50" charset="-128"/>
                          <a:ea typeface="HGSｺﾞｼｯｸM" panose="020B0600000000000000" pitchFamily="50" charset="-128"/>
                        </a:rPr>
                        <a:t>ご担当者様</a:t>
                      </a:r>
                      <a:endParaRPr kumimoji="1" lang="en-US" altLang="ja-JP" sz="1100" dirty="0" smtClean="0">
                        <a:latin typeface="HGSｺﾞｼｯｸM" panose="020B0600000000000000" pitchFamily="50" charset="-128"/>
                        <a:ea typeface="HGSｺﾞｼｯｸM" panose="020B0600000000000000" pitchFamily="50" charset="-128"/>
                      </a:endParaRPr>
                    </a:p>
                    <a:p>
                      <a:pPr algn="ctr"/>
                      <a:r>
                        <a:rPr kumimoji="1" lang="ja-JP" altLang="en-US" sz="1100" dirty="0" smtClean="0">
                          <a:latin typeface="HGSｺﾞｼｯｸM" panose="020B0600000000000000" pitchFamily="50" charset="-128"/>
                          <a:ea typeface="HGSｺﾞｼｯｸM" panose="020B0600000000000000" pitchFamily="50" charset="-128"/>
                        </a:rPr>
                        <a:t>お名前</a:t>
                      </a:r>
                      <a:endParaRPr kumimoji="1" lang="en-US" altLang="ja-JP" sz="11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　　　　　　　　　　　　　　　　　　　　　　　　</a:t>
                      </a:r>
                      <a:endParaRPr kumimoji="1" lang="ja-JP" altLang="en-US" sz="1200" dirty="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　　　　　　　様</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SｺﾞｼｯｸM" panose="020B0600000000000000" pitchFamily="50" charset="-128"/>
                          <a:ea typeface="HGSｺﾞｼｯｸM" panose="020B0600000000000000" pitchFamily="50" charset="-128"/>
                        </a:rPr>
                        <a:t>電話</a:t>
                      </a:r>
                      <a:endParaRPr kumimoji="1" lang="en-US" altLang="ja-JP" sz="1200" dirty="0" smtClean="0">
                        <a:latin typeface="HGSｺﾞｼｯｸM" panose="020B0600000000000000" pitchFamily="50" charset="-128"/>
                        <a:ea typeface="HGSｺﾞｼｯｸM" panose="020B06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SｺﾞｼｯｸM" panose="020B0600000000000000" pitchFamily="50" charset="-128"/>
                          <a:ea typeface="HGSｺﾞｼｯｸM" panose="020B0600000000000000" pitchFamily="50" charset="-128"/>
                        </a:rPr>
                        <a:t>番号</a:t>
                      </a:r>
                    </a:p>
                  </a:txBody>
                  <a:tcPr marL="36000" marR="36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97778">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健康保険組合名</a:t>
                      </a: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en-US" altLang="ja-JP" sz="1200" dirty="0" smtClean="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　　　　　　　　　　　　　　　　　　　健康保険組合</a:t>
                      </a: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latin typeface="HGSｺﾞｼｯｸM" panose="020B0600000000000000" pitchFamily="50" charset="-128"/>
                        <a:ea typeface="HGSｺﾞｼｯｸM" panose="020B0600000000000000" pitchFamily="50" charset="-128"/>
                      </a:endParaRPr>
                    </a:p>
                  </a:txBody>
                  <a:tcPr marL="36000" marR="36000" marT="0" marB="0" anchor="ctr"/>
                </a:tc>
                <a:tc hMerge="1">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tc>
                <a:extLst>
                  <a:ext uri="{0D108BD9-81ED-4DB2-BD59-A6C34878D82A}">
                    <a16:rowId xmlns:a16="http://schemas.microsoft.com/office/drawing/2014/main" val="10006"/>
                  </a:ext>
                </a:extLst>
              </a:tr>
              <a:tr h="397778">
                <a:tc>
                  <a:txBody>
                    <a:bodyPr/>
                    <a:lstStyle/>
                    <a:p>
                      <a:pPr algn="ctr"/>
                      <a:r>
                        <a:rPr kumimoji="1" lang="ja-JP" altLang="en-US" sz="1100" dirty="0" smtClean="0">
                          <a:latin typeface="HGSｺﾞｼｯｸM" panose="020B0600000000000000" pitchFamily="50" charset="-128"/>
                          <a:ea typeface="HGSｺﾞｼｯｸM" panose="020B0600000000000000" pitchFamily="50" charset="-128"/>
                        </a:rPr>
                        <a:t>健康保険組合</a:t>
                      </a:r>
                      <a:endParaRPr kumimoji="1" lang="en-US" altLang="ja-JP" sz="1100" dirty="0" smtClean="0">
                        <a:latin typeface="HGSｺﾞｼｯｸM" panose="020B0600000000000000" pitchFamily="50" charset="-128"/>
                        <a:ea typeface="HGSｺﾞｼｯｸM" panose="020B0600000000000000" pitchFamily="50" charset="-128"/>
                      </a:endParaRPr>
                    </a:p>
                    <a:p>
                      <a:pPr algn="ctr"/>
                      <a:r>
                        <a:rPr kumimoji="1" lang="ja-JP" altLang="en-US" sz="1100" dirty="0" smtClean="0">
                          <a:latin typeface="HGSｺﾞｼｯｸM" panose="020B0600000000000000" pitchFamily="50" charset="-128"/>
                          <a:ea typeface="HGSｺﾞｼｯｸM" panose="020B0600000000000000" pitchFamily="50" charset="-128"/>
                        </a:rPr>
                        <a:t>担当者名</a:t>
                      </a:r>
                      <a:endParaRPr kumimoji="1" lang="en-US" altLang="ja-JP" sz="11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電話</a:t>
                      </a:r>
                      <a:endParaRPr kumimoji="1" lang="en-US" altLang="ja-JP" sz="1200" dirty="0" smtClean="0">
                        <a:latin typeface="HGSｺﾞｼｯｸM" panose="020B0600000000000000" pitchFamily="50" charset="-128"/>
                        <a:ea typeface="HGSｺﾞｼｯｸM" panose="020B0600000000000000" pitchFamily="50" charset="-128"/>
                      </a:endParaRPr>
                    </a:p>
                    <a:p>
                      <a:pPr algn="ctr"/>
                      <a:r>
                        <a:rPr kumimoji="1" lang="ja-JP" altLang="en-US" sz="1200" dirty="0" smtClean="0">
                          <a:latin typeface="HGSｺﾞｼｯｸM" panose="020B0600000000000000" pitchFamily="50" charset="-128"/>
                          <a:ea typeface="HGSｺﾞｼｯｸM" panose="020B0600000000000000" pitchFamily="50" charset="-128"/>
                        </a:rPr>
                        <a:t>番号</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nchorCtr="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6" name="正方形/長方形 5"/>
          <p:cNvSpPr/>
          <p:nvPr/>
        </p:nvSpPr>
        <p:spPr>
          <a:xfrm>
            <a:off x="4149080" y="9705528"/>
            <a:ext cx="252028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健康企業宣言は全国健康保険協会の</a:t>
            </a:r>
            <a:r>
              <a:rPr lang="ja-JP" altLang="en-US" sz="800" dirty="0" smtClean="0">
                <a:solidFill>
                  <a:schemeClr val="tx1"/>
                </a:solidFill>
                <a:latin typeface="HGSｺﾞｼｯｸM" panose="020B0600000000000000" pitchFamily="50" charset="-128"/>
                <a:ea typeface="HGSｺﾞｼｯｸM" panose="020B0600000000000000" pitchFamily="50" charset="-128"/>
              </a:rPr>
              <a:t>登録商標</a:t>
            </a:r>
            <a:r>
              <a:rPr lang="ja-JP" altLang="en-US" sz="800" dirty="0">
                <a:solidFill>
                  <a:schemeClr val="tx1"/>
                </a:solidFill>
                <a:latin typeface="HGSｺﾞｼｯｸM" panose="020B0600000000000000" pitchFamily="50" charset="-128"/>
                <a:ea typeface="HGSｺﾞｼｯｸM" panose="020B0600000000000000" pitchFamily="50" charset="-128"/>
              </a:rPr>
              <a:t>です。</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p:txBody>
      </p:sp>
      <p:sp>
        <p:nvSpPr>
          <p:cNvPr id="3" name="正方形/長方形 2"/>
          <p:cNvSpPr/>
          <p:nvPr/>
        </p:nvSpPr>
        <p:spPr>
          <a:xfrm>
            <a:off x="7245424" y="3584848"/>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3717032" y="5745088"/>
            <a:ext cx="2736304" cy="3257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健康経営は</a:t>
            </a:r>
            <a:r>
              <a:rPr lang="en-US" altLang="ja-JP" sz="800" dirty="0">
                <a:solidFill>
                  <a:schemeClr val="tx1"/>
                </a:solidFill>
                <a:latin typeface="HGSｺﾞｼｯｸM" panose="020B0600000000000000" pitchFamily="50" charset="-128"/>
                <a:ea typeface="HGSｺﾞｼｯｸM" panose="020B0600000000000000" pitchFamily="50" charset="-128"/>
              </a:rPr>
              <a:t>NPO</a:t>
            </a:r>
            <a:r>
              <a:rPr lang="ja-JP" altLang="en-US" sz="800" dirty="0">
                <a:solidFill>
                  <a:schemeClr val="tx1"/>
                </a:solidFill>
                <a:latin typeface="HGSｺﾞｼｯｸM" panose="020B0600000000000000" pitchFamily="50" charset="-128"/>
                <a:ea typeface="HGSｺﾞｼｯｸM" panose="020B0600000000000000" pitchFamily="50" charset="-128"/>
              </a:rPr>
              <a:t>法人健康経営研究会の登録商標です </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4179602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262697" y="1424608"/>
            <a:ext cx="6357598" cy="792089"/>
          </a:xfrm>
          <a:prstGeom prst="rect">
            <a:avLst/>
          </a:prstGeom>
          <a:ln w="12700">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300" b="1" dirty="0" smtClean="0"/>
              <a:t>事業主が「健康企業宣言」をすることで、従業員と</a:t>
            </a:r>
            <a:r>
              <a:rPr lang="ja-JP" altLang="en-US" sz="1300" b="1" dirty="0" smtClean="0"/>
              <a:t>一体となって健康づくりに取り組める</a:t>
            </a:r>
            <a:endParaRPr lang="en-US" altLang="ja-JP" sz="1300" b="1" dirty="0" smtClean="0"/>
          </a:p>
          <a:p>
            <a:pPr algn="ctr"/>
            <a:endParaRPr lang="en-US" altLang="ja-JP" sz="800" dirty="0" smtClean="0"/>
          </a:p>
          <a:p>
            <a:pPr algn="ctr"/>
            <a:r>
              <a:rPr lang="ja-JP" altLang="en-US" sz="2000" u="sng" dirty="0" smtClean="0"/>
              <a:t>従業員の健康への投資は企業の利益の向上につながる</a:t>
            </a:r>
            <a:endParaRPr lang="en-US" altLang="ja-JP" sz="2000" u="sng" dirty="0" smtClean="0"/>
          </a:p>
        </p:txBody>
      </p:sp>
      <p:grpSp>
        <p:nvGrpSpPr>
          <p:cNvPr id="5" name="グループ化 4"/>
          <p:cNvGrpSpPr/>
          <p:nvPr/>
        </p:nvGrpSpPr>
        <p:grpSpPr>
          <a:xfrm>
            <a:off x="283401" y="2383210"/>
            <a:ext cx="6287310" cy="6746254"/>
            <a:chOff x="238034" y="2072680"/>
            <a:chExt cx="6287310" cy="6840760"/>
          </a:xfrm>
        </p:grpSpPr>
        <p:sp>
          <p:nvSpPr>
            <p:cNvPr id="4" name="角丸四角形 3"/>
            <p:cNvSpPr/>
            <p:nvPr/>
          </p:nvSpPr>
          <p:spPr>
            <a:xfrm>
              <a:off x="238034" y="2072680"/>
              <a:ext cx="6287310" cy="6840760"/>
            </a:xfrm>
            <a:prstGeom prst="roundRect">
              <a:avLst>
                <a:gd name="adj" fmla="val 3439"/>
              </a:avLst>
            </a:prstGeom>
            <a:solidFill>
              <a:schemeClr val="bg1"/>
            </a:solid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p:cNvSpPr txBox="1">
              <a:spLocks/>
            </p:cNvSpPr>
            <p:nvPr/>
          </p:nvSpPr>
          <p:spPr>
            <a:xfrm>
              <a:off x="410930" y="3008784"/>
              <a:ext cx="6036139" cy="5831639"/>
            </a:xfrm>
            <a:prstGeom prst="rect">
              <a:avLst/>
            </a:prstGeom>
            <a:noFill/>
            <a:ln w="6350">
              <a:noFill/>
            </a:ln>
          </p:spPr>
          <p:txBody>
            <a:bodyPr vert="horz" lIns="0" tIns="0" rIns="0" bIns="0" rtlCol="0" anchor="t"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従業員が健康でないと、企業も実力を発揮できません、従業員の健康管理は、企業のリスク管理でもあります。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企業で健康づくりをすることで、リスク低減が期待できます。</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健康企業宣言</a:t>
              </a: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エントリー事業所には「宣言の証」を送付します。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また、ホームページで取組みを公表、さらに、認定証を贈呈した事業所は健康づくりに取組み認定を受けた企業としてホームページで紹介します。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ステップ１</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では、健康経営を行うために職場の健康づくりに取組む環境を整えます。健康企業宣言取組み内容をクリアすると、健康保険組合より健康優良企業と</a:t>
              </a:r>
              <a:r>
                <a:rPr lang="ja-JP" altLang="en-US" sz="14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して「銀</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の認定証」を贈呈します。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ステップ２</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では、職場の健康経営・健康づくりをさらに進め、安全衛生にも取組みます。健康</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宣言取組み内容</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クリアすると、健康企業宣言東京推進協議会より健康優良企業として「金の認定証」を</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贈呈します</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320038" y="2216696"/>
              <a:ext cx="6119416" cy="5040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nchorCtr="1"/>
            <a:lstStyle/>
            <a:p>
              <a:pPr algn="ct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健康企業宣言に取組むメリット　</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410930" y="2792760"/>
              <a:ext cx="597039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11"/>
          <p:cNvGrpSpPr/>
          <p:nvPr/>
        </p:nvGrpSpPr>
        <p:grpSpPr>
          <a:xfrm>
            <a:off x="403326" y="344488"/>
            <a:ext cx="6047459" cy="946723"/>
            <a:chOff x="464141" y="1428947"/>
            <a:chExt cx="6047459" cy="946723"/>
          </a:xfrm>
        </p:grpSpPr>
        <p:sp>
          <p:nvSpPr>
            <p:cNvPr id="14" name="角丸四角形 13"/>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smtClean="0">
                  <a:solidFill>
                    <a:sysClr val="windowText" lastClr="000000"/>
                  </a:solidFill>
                  <a:latin typeface="HGPｺﾞｼｯｸE" panose="020B0900000000000000" pitchFamily="50" charset="-128"/>
                  <a:ea typeface="HGPｺﾞｼｯｸE" panose="020B0900000000000000" pitchFamily="50" charset="-128"/>
                </a:rPr>
                <a:t>健康企業宣言</a:t>
              </a:r>
              <a:r>
                <a:rPr lang="en-US" altLang="ja-JP" sz="2800" baseline="40000" dirty="0">
                  <a:solidFill>
                    <a:sysClr val="windowText" lastClr="000000"/>
                  </a:solidFill>
                  <a:latin typeface="HGPｺﾞｼｯｸE" panose="020B0900000000000000" pitchFamily="50" charset="-128"/>
                  <a:ea typeface="HGPｺﾞｼｯｸE" panose="020B0900000000000000" pitchFamily="50" charset="-128"/>
                </a:rPr>
                <a:t>®</a:t>
              </a:r>
              <a:r>
                <a:rPr lang="ja-JP" altLang="en-US" sz="2800" dirty="0" smtClean="0">
                  <a:solidFill>
                    <a:sysClr val="windowText" lastClr="000000"/>
                  </a:solidFill>
                  <a:latin typeface="HGPｺﾞｼｯｸE" panose="020B0900000000000000" pitchFamily="50" charset="-128"/>
                  <a:ea typeface="HGPｺﾞｼｯｸE" panose="020B0900000000000000" pitchFamily="50" charset="-128"/>
                </a:rPr>
                <a:t>Ｓｔｅｐ２</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sp>
          <p:nvSpPr>
            <p:cNvPr id="15" name="正方形/長方形 14"/>
            <p:cNvSpPr/>
            <p:nvPr/>
          </p:nvSpPr>
          <p:spPr>
            <a:xfrm>
              <a:off x="1545599" y="1428947"/>
              <a:ext cx="3888432" cy="430887"/>
            </a:xfrm>
            <a:prstGeom prst="rect">
              <a:avLst/>
            </a:prstGeom>
          </p:spPr>
          <p:txBody>
            <a:bodyPr wrap="square">
              <a:spAutoFit/>
            </a:bodyPr>
            <a:lstStyle/>
            <a:p>
              <a:pPr algn="ctr"/>
              <a:r>
                <a:rPr lang="ja-JP" altLang="en-US" sz="1100" dirty="0" smtClean="0">
                  <a:solidFill>
                    <a:srgbClr val="FF0000"/>
                  </a:solidFill>
                  <a:latin typeface="HGP創英角ｺﾞｼｯｸUB" panose="020B0900000000000000" pitchFamily="50" charset="-128"/>
                  <a:ea typeface="HGP創英角ｺﾞｼｯｸUB" panose="020B0900000000000000" pitchFamily="50" charset="-128"/>
                </a:rPr>
                <a:t>従業員の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pPr algn="ct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a:t>
              </a:r>
              <a:r>
                <a:rPr lang="ja-JP" altLang="en-US" sz="1100" dirty="0" smtClean="0">
                  <a:solidFill>
                    <a:srgbClr val="FF0000"/>
                  </a:solidFill>
                  <a:latin typeface="HGP創英角ｺﾞｼｯｸUB" panose="020B0900000000000000" pitchFamily="50" charset="-128"/>
                  <a:ea typeface="HGP創英角ｺﾞｼｯｸUB" panose="020B0900000000000000" pitchFamily="50" charset="-128"/>
                </a:rPr>
                <a:t>は従業員の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13" name="正方形/長方形 12"/>
          <p:cNvSpPr/>
          <p:nvPr/>
        </p:nvSpPr>
        <p:spPr>
          <a:xfrm>
            <a:off x="2342827" y="9343538"/>
            <a:ext cx="2072585" cy="305350"/>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伊藤忠連合</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健康</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保険組合</a:t>
            </a:r>
            <a:endPar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 15"/>
          <p:cNvSpPr/>
          <p:nvPr/>
        </p:nvSpPr>
        <p:spPr>
          <a:xfrm>
            <a:off x="365405" y="6825208"/>
            <a:ext cx="6127031" cy="2240685"/>
          </a:xfrm>
          <a:prstGeom prst="roundRect">
            <a:avLst>
              <a:gd name="adj" fmla="val 12577"/>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en-US" altLang="ja-JP" sz="1100" dirty="0" smtClean="0">
                <a:solidFill>
                  <a:schemeClr val="tx1"/>
                </a:solidFill>
                <a:latin typeface="+mn-ea"/>
              </a:rPr>
              <a:t>※</a:t>
            </a:r>
            <a:r>
              <a:rPr lang="ja-JP" altLang="en-US" sz="1100" b="1" dirty="0">
                <a:solidFill>
                  <a:schemeClr val="tx1"/>
                </a:solidFill>
                <a:latin typeface="+mn-ea"/>
              </a:rPr>
              <a:t>健康企業宣言東京推進協議会とは、</a:t>
            </a:r>
            <a:r>
              <a:rPr lang="ja-JP" altLang="ja-JP" sz="1100" dirty="0">
                <a:solidFill>
                  <a:schemeClr val="tx1"/>
                </a:solidFill>
                <a:latin typeface="+mn-ea"/>
              </a:rPr>
              <a:t>東京都内の中小企業による健康経営・健康づくり</a:t>
            </a:r>
            <a:r>
              <a:rPr lang="ja-JP" altLang="ja-JP" sz="1100" dirty="0" smtClean="0">
                <a:solidFill>
                  <a:schemeClr val="tx1"/>
                </a:solidFill>
                <a:latin typeface="+mn-ea"/>
              </a:rPr>
              <a:t>の取組み</a:t>
            </a:r>
            <a:r>
              <a:rPr lang="ja-JP" altLang="ja-JP" sz="1100" dirty="0">
                <a:solidFill>
                  <a:schemeClr val="tx1"/>
                </a:solidFill>
                <a:latin typeface="+mn-ea"/>
              </a:rPr>
              <a:t>を支援・普及・促進し、健康企業宣言</a:t>
            </a:r>
            <a:r>
              <a:rPr lang="ja-JP" altLang="en-US" sz="1100" dirty="0">
                <a:solidFill>
                  <a:schemeClr val="tx1"/>
                </a:solidFill>
                <a:latin typeface="+mn-ea"/>
              </a:rPr>
              <a:t>に取り組む</a:t>
            </a:r>
            <a:r>
              <a:rPr lang="ja-JP" altLang="ja-JP" sz="1100" dirty="0">
                <a:solidFill>
                  <a:schemeClr val="tx1"/>
                </a:solidFill>
                <a:latin typeface="+mn-ea"/>
              </a:rPr>
              <a:t>企業等に対して、健康優良企業として認定することを目的と</a:t>
            </a:r>
            <a:r>
              <a:rPr lang="ja-JP" altLang="en-US" sz="1100" dirty="0" smtClean="0">
                <a:solidFill>
                  <a:schemeClr val="tx1"/>
                </a:solidFill>
                <a:latin typeface="+mn-ea"/>
              </a:rPr>
              <a:t>しています。</a:t>
            </a:r>
            <a:endParaRPr lang="en-US" altLang="ja-JP" sz="1100" dirty="0" smtClean="0">
              <a:solidFill>
                <a:schemeClr val="tx1"/>
              </a:solidFill>
              <a:latin typeface="+mn-ea"/>
            </a:endParaRPr>
          </a:p>
          <a:p>
            <a:r>
              <a:rPr lang="ja-JP" altLang="en-US" sz="1100" dirty="0" smtClean="0">
                <a:solidFill>
                  <a:schemeClr val="tx1"/>
                </a:solidFill>
                <a:latin typeface="+mn-ea"/>
              </a:rPr>
              <a:t>　参加機関</a:t>
            </a:r>
            <a:endParaRPr lang="en-US" altLang="ja-JP" sz="1100" dirty="0" smtClean="0">
              <a:solidFill>
                <a:schemeClr val="tx1"/>
              </a:solidFill>
              <a:latin typeface="+mn-ea"/>
            </a:endParaRPr>
          </a:p>
          <a:p>
            <a:r>
              <a:rPr lang="en-US" altLang="ja-JP" sz="1100" dirty="0" smtClean="0">
                <a:solidFill>
                  <a:schemeClr val="tx1"/>
                </a:solidFill>
                <a:latin typeface="+mn-ea"/>
              </a:rPr>
              <a:t>【</a:t>
            </a:r>
            <a:r>
              <a:rPr lang="ja-JP" altLang="en-US" sz="1100" dirty="0" smtClean="0">
                <a:solidFill>
                  <a:schemeClr val="tx1"/>
                </a:solidFill>
                <a:latin typeface="+mn-ea"/>
              </a:rPr>
              <a:t>医療保険者</a:t>
            </a:r>
            <a:r>
              <a:rPr lang="en-US" altLang="ja-JP" sz="1100" dirty="0" smtClean="0">
                <a:solidFill>
                  <a:schemeClr val="tx1"/>
                </a:solidFill>
                <a:latin typeface="+mn-ea"/>
              </a:rPr>
              <a:t>】	</a:t>
            </a:r>
            <a:r>
              <a:rPr lang="ja-JP" altLang="en-US" sz="1100" dirty="0" smtClean="0">
                <a:solidFill>
                  <a:schemeClr val="tx1"/>
                </a:solidFill>
                <a:latin typeface="+mn-ea"/>
              </a:rPr>
              <a:t>健康</a:t>
            </a:r>
            <a:r>
              <a:rPr lang="ja-JP" altLang="en-US" sz="1100" dirty="0">
                <a:solidFill>
                  <a:schemeClr val="tx1"/>
                </a:solidFill>
                <a:latin typeface="+mn-ea"/>
              </a:rPr>
              <a:t>保険</a:t>
            </a:r>
            <a:r>
              <a:rPr lang="ja-JP" altLang="en-US" sz="1100" dirty="0" smtClean="0">
                <a:solidFill>
                  <a:schemeClr val="tx1"/>
                </a:solidFill>
                <a:latin typeface="+mn-ea"/>
              </a:rPr>
              <a:t>組合連合会東京</a:t>
            </a:r>
            <a:r>
              <a:rPr lang="ja-JP" altLang="en-US" sz="1100" dirty="0">
                <a:solidFill>
                  <a:schemeClr val="tx1"/>
                </a:solidFill>
                <a:latin typeface="+mn-ea"/>
              </a:rPr>
              <a:t>連合会、全国健康保険協会東京</a:t>
            </a:r>
            <a:r>
              <a:rPr lang="ja-JP" altLang="en-US" sz="1100" dirty="0" smtClean="0">
                <a:solidFill>
                  <a:schemeClr val="tx1"/>
                </a:solidFill>
                <a:latin typeface="+mn-ea"/>
              </a:rPr>
              <a:t>支部</a:t>
            </a:r>
            <a:endParaRPr lang="en-US" altLang="ja-JP" sz="1100" dirty="0" smtClean="0">
              <a:solidFill>
                <a:schemeClr val="tx1"/>
              </a:solidFill>
              <a:latin typeface="+mn-ea"/>
            </a:endParaRPr>
          </a:p>
          <a:p>
            <a:r>
              <a:rPr lang="en-US" altLang="ja-JP" sz="1100" dirty="0" smtClean="0">
                <a:solidFill>
                  <a:schemeClr val="tx1"/>
                </a:solidFill>
                <a:latin typeface="+mn-ea"/>
              </a:rPr>
              <a:t>【</a:t>
            </a:r>
            <a:r>
              <a:rPr lang="ja-JP" altLang="en-US" sz="1100" dirty="0" smtClean="0">
                <a:solidFill>
                  <a:schemeClr val="tx1"/>
                </a:solidFill>
                <a:latin typeface="+mn-ea"/>
              </a:rPr>
              <a:t>経済団体</a:t>
            </a:r>
            <a:r>
              <a:rPr lang="en-US" altLang="ja-JP" sz="1100" dirty="0" smtClean="0">
                <a:solidFill>
                  <a:schemeClr val="tx1"/>
                </a:solidFill>
                <a:latin typeface="+mn-ea"/>
              </a:rPr>
              <a:t>】	</a:t>
            </a:r>
            <a:r>
              <a:rPr lang="ja-JP" altLang="en-US" sz="1100" dirty="0" smtClean="0">
                <a:solidFill>
                  <a:schemeClr val="tx1"/>
                </a:solidFill>
                <a:latin typeface="+mn-ea"/>
              </a:rPr>
              <a:t>東京都</a:t>
            </a:r>
            <a:r>
              <a:rPr lang="ja-JP" altLang="en-US" sz="1100" dirty="0">
                <a:solidFill>
                  <a:schemeClr val="tx1"/>
                </a:solidFill>
                <a:latin typeface="+mn-ea"/>
              </a:rPr>
              <a:t>商工会連合会</a:t>
            </a:r>
            <a:r>
              <a:rPr lang="ja-JP" altLang="en-US" sz="1100" dirty="0" smtClean="0">
                <a:solidFill>
                  <a:schemeClr val="tx1"/>
                </a:solidFill>
                <a:latin typeface="+mn-ea"/>
              </a:rPr>
              <a:t>、東京</a:t>
            </a:r>
            <a:r>
              <a:rPr lang="ja-JP" altLang="en-US" sz="1100" dirty="0">
                <a:solidFill>
                  <a:schemeClr val="tx1"/>
                </a:solidFill>
                <a:latin typeface="+mn-ea"/>
              </a:rPr>
              <a:t>商工会議所、東京都商工会議所</a:t>
            </a:r>
            <a:r>
              <a:rPr lang="ja-JP" altLang="en-US" sz="1100" dirty="0" smtClean="0">
                <a:solidFill>
                  <a:schemeClr val="tx1"/>
                </a:solidFill>
                <a:latin typeface="+mn-ea"/>
              </a:rPr>
              <a:t>連合会</a:t>
            </a:r>
            <a:endParaRPr lang="en-US" altLang="ja-JP" sz="1100" dirty="0" smtClean="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自治体</a:t>
            </a:r>
            <a:r>
              <a:rPr lang="en-US" altLang="ja-JP" sz="1100" dirty="0">
                <a:solidFill>
                  <a:schemeClr val="tx1"/>
                </a:solidFill>
                <a:latin typeface="+mn-ea"/>
              </a:rPr>
              <a:t>】	</a:t>
            </a:r>
            <a:r>
              <a:rPr lang="ja-JP" altLang="en-US" sz="1100" dirty="0" smtClean="0">
                <a:solidFill>
                  <a:schemeClr val="tx1"/>
                </a:solidFill>
                <a:latin typeface="+mn-ea"/>
              </a:rPr>
              <a:t>東京都</a:t>
            </a:r>
            <a:endParaRPr lang="en-US" altLang="ja-JP" sz="1100" dirty="0" smtClean="0">
              <a:solidFill>
                <a:schemeClr val="tx1"/>
              </a:solidFill>
              <a:latin typeface="+mn-ea"/>
            </a:endParaRPr>
          </a:p>
          <a:p>
            <a:r>
              <a:rPr lang="en-US" altLang="ja-JP" sz="1100" dirty="0" smtClean="0">
                <a:solidFill>
                  <a:schemeClr val="tx1"/>
                </a:solidFill>
                <a:latin typeface="+mn-ea"/>
              </a:rPr>
              <a:t>【</a:t>
            </a:r>
            <a:r>
              <a:rPr lang="ja-JP" altLang="en-US" sz="1100" dirty="0" smtClean="0">
                <a:solidFill>
                  <a:schemeClr val="tx1"/>
                </a:solidFill>
                <a:latin typeface="+mn-ea"/>
              </a:rPr>
              <a:t>関係団体</a:t>
            </a:r>
            <a:r>
              <a:rPr lang="en-US" altLang="ja-JP" sz="1100" dirty="0" smtClean="0">
                <a:solidFill>
                  <a:schemeClr val="tx1"/>
                </a:solidFill>
                <a:latin typeface="+mn-ea"/>
              </a:rPr>
              <a:t>】	</a:t>
            </a:r>
            <a:r>
              <a:rPr lang="ja-JP" altLang="en-US" sz="1100" dirty="0" smtClean="0">
                <a:solidFill>
                  <a:schemeClr val="tx1"/>
                </a:solidFill>
                <a:latin typeface="+mn-ea"/>
              </a:rPr>
              <a:t>東京都医師会、東京都歯科医師会、東京都薬剤師会、</a:t>
            </a:r>
            <a:endParaRPr lang="en-US" altLang="ja-JP" sz="1100" dirty="0" smtClean="0">
              <a:solidFill>
                <a:schemeClr val="tx1"/>
              </a:solidFill>
              <a:latin typeface="+mn-ea"/>
            </a:endParaRPr>
          </a:p>
          <a:p>
            <a:r>
              <a:rPr lang="en-US" altLang="ja-JP" sz="1100" dirty="0">
                <a:solidFill>
                  <a:schemeClr val="tx1"/>
                </a:solidFill>
                <a:latin typeface="+mn-ea"/>
              </a:rPr>
              <a:t>	</a:t>
            </a:r>
            <a:r>
              <a:rPr lang="ja-JP" altLang="en-US" sz="1100" dirty="0" smtClean="0">
                <a:solidFill>
                  <a:schemeClr val="tx1"/>
                </a:solidFill>
                <a:latin typeface="+mn-ea"/>
              </a:rPr>
              <a:t>東京都社会保険労務士会、東京都中小企業診断士協会、</a:t>
            </a:r>
            <a:endParaRPr lang="en-US" altLang="ja-JP" sz="1100" dirty="0" smtClean="0">
              <a:solidFill>
                <a:schemeClr val="tx1"/>
              </a:solidFill>
              <a:latin typeface="+mn-ea"/>
            </a:endParaRPr>
          </a:p>
          <a:p>
            <a:pPr marL="7938" indent="677863"/>
            <a:r>
              <a:rPr lang="en-US" altLang="ja-JP" sz="1100" dirty="0" smtClean="0">
                <a:solidFill>
                  <a:schemeClr val="tx1"/>
                </a:solidFill>
                <a:latin typeface="+mn-ea"/>
              </a:rPr>
              <a:t>	</a:t>
            </a:r>
            <a:r>
              <a:rPr lang="ja-JP" altLang="en-US" sz="1100" dirty="0" smtClean="0">
                <a:solidFill>
                  <a:schemeClr val="tx1"/>
                </a:solidFill>
                <a:latin typeface="+mn-ea"/>
              </a:rPr>
              <a:t>東京都総合健康保険組合協議会、東京都総合組合保健施設振興協会</a:t>
            </a:r>
            <a:endParaRPr lang="en-US" altLang="ja-JP" sz="1100" dirty="0" smtClean="0">
              <a:solidFill>
                <a:schemeClr val="tx1"/>
              </a:solidFill>
              <a:latin typeface="+mn-ea"/>
            </a:endParaRPr>
          </a:p>
        </p:txBody>
      </p:sp>
    </p:spTree>
    <p:extLst>
      <p:ext uri="{BB962C8B-B14F-4D97-AF65-F5344CB8AC3E}">
        <p14:creationId xmlns:p14="http://schemas.microsoft.com/office/powerpoint/2010/main" val="280548881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4697</TotalTime>
  <Words>710</Words>
  <Application>Microsoft Office PowerPoint</Application>
  <PresentationFormat>A4 210 x 297 mm</PresentationFormat>
  <Paragraphs>78</Paragraphs>
  <Slides>2</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HGPｺﾞｼｯｸE</vt:lpstr>
      <vt:lpstr>HGPｺﾞｼｯｸM</vt:lpstr>
      <vt:lpstr>HGP創英角ｺﾞｼｯｸUB</vt:lpstr>
      <vt:lpstr>HGSｺﾞｼｯｸE</vt:lpstr>
      <vt:lpstr>HGSｺﾞｼｯｸM</vt:lpstr>
      <vt:lpstr>ＭＳ Ｐゴシック</vt:lpstr>
      <vt:lpstr>NSimSun</vt:lpstr>
      <vt:lpstr>メイリオ</vt:lpstr>
      <vt:lpstr>Arial</vt:lpstr>
      <vt:lpstr>Calibri</vt:lpstr>
      <vt:lpstr>Office ​​テーマ</vt:lpstr>
      <vt:lpstr>PowerPoint プレゼンテーション</vt:lpstr>
      <vt:lpstr>PowerPoint プレゼンテーション</vt:lpstr>
    </vt:vector>
  </TitlesOfParts>
  <Company>全国健康保険協会</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関口　有紀</dc:creator>
  <cp:lastModifiedBy>富井　史帆</cp:lastModifiedBy>
  <cp:revision>283</cp:revision>
  <cp:lastPrinted>2017-07-13T05:08:28Z</cp:lastPrinted>
  <dcterms:created xsi:type="dcterms:W3CDTF">2015-09-07T23:26:23Z</dcterms:created>
  <dcterms:modified xsi:type="dcterms:W3CDTF">2022-04-19T08:05:33Z</dcterms:modified>
</cp:coreProperties>
</file>